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4" r:id="rId3"/>
    <p:sldId id="295" r:id="rId4"/>
    <p:sldId id="296" r:id="rId5"/>
    <p:sldId id="270" r:id="rId6"/>
    <p:sldId id="280" r:id="rId7"/>
    <p:sldId id="281" r:id="rId8"/>
    <p:sldId id="282" r:id="rId9"/>
    <p:sldId id="283" r:id="rId10"/>
    <p:sldId id="284" r:id="rId11"/>
    <p:sldId id="274" r:id="rId12"/>
    <p:sldId id="271" r:id="rId13"/>
    <p:sldId id="275" r:id="rId14"/>
    <p:sldId id="272" r:id="rId15"/>
    <p:sldId id="273" r:id="rId16"/>
    <p:sldId id="276" r:id="rId17"/>
    <p:sldId id="277" r:id="rId18"/>
    <p:sldId id="278" r:id="rId19"/>
    <p:sldId id="279" r:id="rId20"/>
    <p:sldId id="258" r:id="rId21"/>
    <p:sldId id="259" r:id="rId22"/>
    <p:sldId id="267" r:id="rId23"/>
    <p:sldId id="264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33AB2-5318-4F99-9D2A-2C88EDF339B4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79F7C-DCF9-4528-A84D-639055B8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4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80FF-F3F1-4754-A8E8-8722545215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79F7C-DCF9-4528-A84D-639055B8BE4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79F7C-DCF9-4528-A84D-639055B8BE4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FD17-4F06-4187-8397-21347FCC71E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C312-1FAF-4738-912C-F3D8528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FD17-4F06-4187-8397-21347FCC71E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C312-1FAF-4738-912C-F3D8528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FD17-4F06-4187-8397-21347FCC71E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C312-1FAF-4738-912C-F3D8528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FD17-4F06-4187-8397-21347FCC71E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C312-1FAF-4738-912C-F3D8528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FD17-4F06-4187-8397-21347FCC71E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C312-1FAF-4738-912C-F3D8528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FD17-4F06-4187-8397-21347FCC71E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C312-1FAF-4738-912C-F3D8528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FD17-4F06-4187-8397-21347FCC71E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C312-1FAF-4738-912C-F3D8528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FD17-4F06-4187-8397-21347FCC71E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C312-1FAF-4738-912C-F3D8528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FD17-4F06-4187-8397-21347FCC71E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C312-1FAF-4738-912C-F3D8528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FD17-4F06-4187-8397-21347FCC71E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C312-1FAF-4738-912C-F3D8528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FD17-4F06-4187-8397-21347FCC71E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C312-1FAF-4738-912C-F3D8528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6FD17-4F06-4187-8397-21347FCC71E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C312-1FAF-4738-912C-F3D8528B1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hyperlink" Target="http://2ganteli.ru/%D0%B3%D0%B4%D0%B5_%D1%81%D0%BE%D0%B4%D0%B5%D1%80%D0%B6%D0%B0%D1%82%D1%81%D1%8F_%D0%B2%D0%B8%D1%82%D0%B0%D0%BC%D0%B8%D0%BD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2ganteli.ru/%D0%B3%D0%B4%D0%B5_%D1%81%D0%BE%D0%B4%D0%B5%D1%80%D0%B6%D0%B0%D1%82%D1%81%D1%8F_%D0%B2%D0%B8%D1%82%D0%B0%D0%BC%D0%B8%D0%BD%D1%8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01.begun.ru/click.jsp?url=vZ2byeHv7u9mfti8S4ttspLB7uURwNyGqvrLUKrAPI8RA9Hs3vrS-MSjthk0jCqNNP6KPApSeBeIYCjKXlP8LvSvo2aqkhzjmf36x8yLiUPvdEtjzuCIOx*2WDXNTHJeXch8s5xnUEeoaND6p1nNDYgYQdTYwSJ13Z88fYFfggTdh9uZFZqkKXrTNrJ0CorcnnRQH2sYs*YbbzQCWY8K-m7JVyqMBCvaCOi37HEWExh5m9EmdpcVD7rt8w1K9J42wt9etZtGVC86I-bS5HH*DN4I4HrkwEpkYQbDteMWwlY0QhmHjvIQUJlKrqkPqtbe7lBWTHJO-o1HTjioDPpERwFq-rj1mzGatlcQPOMYZSsfYpzhfO5VBdxNqIaWzvupzCgbwLmjiGocPQXIJ39axBDx-hSbNlNfuRfoADCC-KCuXhsLNkk5hXHBA08s3ug8NYM90daUXzRzpN7zYtHjBcF-BOFzoYtHN7fWWuUkzDJp5cpPiN8VfpvwEMYlITaS*9EUmAfJei1swnsMYESDecZB0vzFGBRzY6eU1LRsODem98ECXauqqJfTQx1G9cf0tG09SI8XmUn1thTT-ynkXQDtea*UIhplM1jkWPbH4X1pN041lDTFeMaSduUC3kL*KEZYtdttFVAQPkEc-BMPS9G2FjY&amp;eurl%5b%5d=vZ2byVVUVVRobNGREGbc-RGXMo9duFOhgi5Mo5*uFnSSDBEF" TargetMode="External"/><Relationship Id="rId2" Type="http://schemas.openxmlformats.org/officeDocument/2006/relationships/hyperlink" Target="http://click01.begun.ru/click.jsp?url=vZ2bySEqKyrHgg8c6yvNEjJhTkWxYHwmClpr8NGNDemhSSFR*OimWynd1g453FI5ZDrEhBe8eb-FIHFei8VVpYNKv55Die27*GjQaB-*0q7yVLohz9jQWPmiJTyuncDSpGcaPIS7nVcdDnlH5wCwRp7oJR6xjZziuACEfjWnks1DQ-nVpPOTlzS5Na*NPjLVER*Pb0lFhGIOEhOhyD5wusyrWfuFjauGwIUfa3B7ew4V7g-osAwzt5rjRRmpkdM0WOxKT0UNnNM8LTNkSW0xLzrsuzX9mSFtCgE3xTVDRthf76fOoLK4YssP5o1bxSUSEAH*-F4rg*AgaU3Lkl2G8*xdNkkGfeAgteSw1Rx041ReCYN2RYDBmCtY1UUa7O3v8LQkeiGSoJPTClov6HD*LpLRc7SYToM6R6o*6NNlXSJUP4M-kaCGGg5QKVLzU6IfofURgmW5JZlvAR-ynCpSF3dZJnubdGgsttFxUQ&amp;eurl%5b%5d=vZ2byWxtbG3-ONB294E7GvZw1Wimn932g1-Pc1ZlfkDCMld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click01.begun.ru/click.jsp?url=vZ2byXJjYmMke8QR5ibAHz9sQ0i8bXErB1dm-YIaaeunCyzVe3sZXE*C3hXU3RFX3abVZD2NNs92dNqhySpeD1biKQFs9cJxD-hLKY3SGsxCXHI5D6fKhyVILe8CQC632deSn1S0YVA58XSi7SXnyBKM1-ldJa3pelNlpqJc-l7zGJit6raOdYu-4FISfj97JdgMWUubUbYYA6CJsQ7WFuRy2MIZd0GA6SL9WGHsHd-vYPRtpscGpQ8lT8E*dRFYjUvux*d7IHmqI1wi2fY-FX80AnQaD3RLZBZ8t1cyoUkyUsrjgAL-iUn6W7eCKWDY5MPZRg00mXb07NuTGnQLHo3naw8AitdZKdZvKHD953d-7kHTrGxwepOIquQ6xVXg62LrObJQ5wnkYWEQ1kUnZ6ciRsT8WkGsDk37jRG0T2hvtiMArRK0phrB623YaYfkCvkHLaUSofwygKVYpKCwKAU52o3b*p*fCmBt2Ngi8MY*E2suH8Z3GMGrn6IdPWWDkksQR*FAEl4RzmRmVDc-Ayx8QUEYRpZBkkYEFAqjt7pPh7WLcjN6DYiS06ERur0JE3DaM*eDomDYahYoMm5wlzbmw0-OT6hjlh0-813usGDWsYeJafYLxTFBPK8lU3jxlip8jcTzWrR1eVkY5hDY5Kef8pzq1mU3YR*EcAwhBpEgd3ixU4a3ENme3qvd4VIAViizR1E2LQJyrm6NPNq9IeUM*9I&amp;eurl%5b%5d=vZ2byVZXVle8gXPhYBasjWHnQv-veyFZnGT8xLBUDG-WLak5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836712"/>
            <a:ext cx="4355976" cy="18722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/>
              <a:t>Правильное питание </a:t>
            </a:r>
            <a:r>
              <a:rPr lang="ru-RU" sz="3200" b="1" dirty="0" smtClean="0"/>
              <a:t>подростков </a:t>
            </a:r>
            <a:r>
              <a:rPr lang="ru-RU" sz="3200" b="1" dirty="0"/>
              <a:t>– </a:t>
            </a:r>
            <a:r>
              <a:rPr lang="ru-RU" sz="3200" b="1" dirty="0" smtClean="0"/>
              <a:t>здоровое будущее нашей страны.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2296" name="Picture 8" descr="http://skachate.ru/pars_docs/refs/10/9731/9731_html_7574aa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10445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Полезная пища, для ума и тела!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Пережить сложный переходный период подросткам помогут не только советы психологов, мудрость родителей, но и правильное питание. Разумно составленное меню решает сразу несколько задач.</a:t>
            </a:r>
            <a:endParaRPr lang="ru-RU" dirty="0"/>
          </a:p>
        </p:txBody>
      </p:sp>
      <p:pic>
        <p:nvPicPr>
          <p:cNvPr id="40962" name="Picture 2" descr="http://lib.znate.ru/pars_docs/refs/176/175288/175288_html_eb2b0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4248472" cy="4720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Задача 4 - укрепить кости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Без молочных продуктов (творога, сыра, йогурта и т.д.) не обойтись.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Потребность подростка в кальции почти в 2 раза превосходит потребность взрослого человек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а. Этот элемент необходим для интенсивного роста скелета и его структур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ы.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6866" name="Picture 2" descr="http://img0.liveinternet.ru/images/attach/c/4/80/83/80083028_calciu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2008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Задача №1 – дать энергию.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268760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Обмен веществ у подростка происходит более интенсивно, чем у взрослых, и соответственно, у них намного выше расход тепла и энергии. </a:t>
            </a:r>
            <a:r>
              <a:rPr lang="ru-RU" sz="2400" b="1" u="sng" dirty="0" smtClean="0"/>
              <a:t>Лучший источник энергии – неочищенные углеводы, клетчатка. </a:t>
            </a:r>
            <a:r>
              <a:rPr lang="ru-RU" sz="2400" dirty="0" smtClean="0"/>
              <a:t>Очищенные (мучные изделия, сладости) быстро вызывают прилив энергии, а затем резкий ее спад. Нерафинированные углеводы – каши, свежие овощи и фрукты – высвобождают энергию постепенно.</a:t>
            </a:r>
            <a:endParaRPr lang="ru-RU" sz="2400" dirty="0"/>
          </a:p>
        </p:txBody>
      </p:sp>
      <p:pic>
        <p:nvPicPr>
          <p:cNvPr id="39938" name="Picture 2" descr="http://im4-tub-ru.yandex.net/i?id=19578316-5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2087116" cy="1572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940" name="Picture 4" descr="http://s002.radikal.ru/i198/1103/06/7046f25608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248376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http://qrok.net/uploads/posts/2010-03/thumbs/1268153724_734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288032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Задача 5 – успокоить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меню должны присутствовать продукты, содержащие магний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(Mg)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 морковь, орехи, белая фасоль, соя, просо – полезные для поддержания нормальной деятельности нервной системы.</a:t>
            </a:r>
          </a:p>
          <a:p>
            <a:endParaRPr lang="ru-RU" dirty="0"/>
          </a:p>
        </p:txBody>
      </p:sp>
      <p:pic>
        <p:nvPicPr>
          <p:cNvPr id="35842" name="Picture 2" descr="http://modna.com.ua/images/article/produkty-soderzhasshie-magnij-1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536504" cy="2903215"/>
          </a:xfrm>
          <a:prstGeom prst="rect">
            <a:avLst/>
          </a:prstGeom>
          <a:noFill/>
        </p:spPr>
      </p:pic>
      <p:pic>
        <p:nvPicPr>
          <p:cNvPr id="35844" name="Picture 4" descr="http://vredotdiet.ru/uploads/posts/2013-02/1360173369_produkty-s-magni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446449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Задача 2 – подкинуть «стройматериал» для гормонов и ферментов.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92514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Животные белки – мясо, субпродукты – содержат весь набор аминокислот. </a:t>
            </a:r>
            <a:r>
              <a:rPr lang="ru-RU" dirty="0" smtClean="0"/>
              <a:t>В день достаточно двух порций : на обед – отбивная из телятины, на ужин – кусочек отваренной куриной грудки.</a:t>
            </a:r>
          </a:p>
          <a:p>
            <a:endParaRPr lang="ru-RU" dirty="0"/>
          </a:p>
        </p:txBody>
      </p:sp>
      <p:pic>
        <p:nvPicPr>
          <p:cNvPr id="38914" name="Picture 2" descr="http://im5-tub-ru.yandex.net/i?id=129260454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240360" cy="2160240"/>
          </a:xfrm>
          <a:prstGeom prst="rect">
            <a:avLst/>
          </a:prstGeom>
          <a:noFill/>
        </p:spPr>
      </p:pic>
      <p:pic>
        <p:nvPicPr>
          <p:cNvPr id="38918" name="Picture 6" descr="http://cs10689.userapi.com/u8761400/126891721/x_5c74a6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810000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Задача 3 – поддержать иммунитет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464496" cy="5257800"/>
          </a:xfrm>
        </p:spPr>
        <p:txBody>
          <a:bodyPr>
            <a:normAutofit/>
          </a:bodyPr>
          <a:lstStyle/>
          <a:p>
            <a:r>
              <a:rPr lang="ru-RU" b="1" dirty="0" smtClean="0"/>
              <a:t>Жирная рыба (тунец, макрель, сардины, лосось) – источник жирных аминокислот омега-3</a:t>
            </a:r>
            <a:r>
              <a:rPr lang="ru-RU" dirty="0" smtClean="0"/>
              <a:t>, которые помогают организму бороться с инфекционными заболеваниями, в том числе и вирусными.</a:t>
            </a:r>
          </a:p>
        </p:txBody>
      </p:sp>
      <p:pic>
        <p:nvPicPr>
          <p:cNvPr id="37890" name="Picture 2" descr="http://da-sha.ru/images/stories/zdorove/pravilnoe-pitanie/v-kakix-produktax-soderzhatsya-omega-3-i-omega-6-zhirnye-kislot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384376" cy="2057401"/>
          </a:xfrm>
          <a:prstGeom prst="rect">
            <a:avLst/>
          </a:prstGeom>
          <a:noFill/>
        </p:spPr>
      </p:pic>
      <p:pic>
        <p:nvPicPr>
          <p:cNvPr id="37892" name="Picture 4" descr="http://img1.1tv.ru/imgsize640x360/PR20110503141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680520" cy="52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Задача 6 – улучшить память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Такое вещество как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холин часто так и называют –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hlinkClick r:id="rId2" tooltip="Где найти витамины"/>
              </a:rPr>
              <a:t>витамин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памяти.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Холин содержится в яичном желтке, печени, пивных дрожжах, пророщенных зернах пшеницы.</a:t>
            </a:r>
          </a:p>
          <a:p>
            <a:endParaRPr lang="ru-RU" dirty="0"/>
          </a:p>
        </p:txBody>
      </p:sp>
      <p:pic>
        <p:nvPicPr>
          <p:cNvPr id="34820" name="Picture 4" descr="http://www.nastavlenie.ru/CMSPages/GetBizFormFile.aspx?filename=f1287b83-93b9-4ca0-86df-05c8dd16da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653136"/>
            <a:ext cx="2304256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tululu.org/images/fjournal/texts/recepty_prigotovlenija_peche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564904"/>
            <a:ext cx="2232248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http://img.dayazcdn.net/367x275c/eto_interesno/03/f/vitamin_v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495675" cy="2619375"/>
          </a:xfrm>
          <a:prstGeom prst="rect">
            <a:avLst/>
          </a:prstGeom>
          <a:noFill/>
        </p:spPr>
      </p:pic>
      <p:pic>
        <p:nvPicPr>
          <p:cNvPr id="34826" name="Picture 10" descr="http://lit.convdocs.org/tw_files2/urls_1/224/d-223181/223181_html_26284dc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44824"/>
            <a:ext cx="1979712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blogera.ru/wp-content/uploads/2011/11/kakie-pivnye-drozhzhi-pomogayut-ot-pryshhej-i-ugre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77072"/>
            <a:ext cx="216024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Задача 7 – хорошо выглядеть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600200"/>
            <a:ext cx="3456384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Овсянка, печеные яблоки и прочие овощи и фрукты, богатые </a:t>
            </a:r>
            <a:r>
              <a:rPr lang="ru-RU" dirty="0" smtClean="0">
                <a:solidFill>
                  <a:srgbClr val="00B050"/>
                </a:solidFill>
              </a:rPr>
              <a:t>пектином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Он очистит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организм от токсинов, а огурцы (без соли) активизируют работу почек и «промоют» организм.</a:t>
            </a:r>
          </a:p>
          <a:p>
            <a:endParaRPr lang="ru-RU" dirty="0"/>
          </a:p>
        </p:txBody>
      </p:sp>
      <p:pic>
        <p:nvPicPr>
          <p:cNvPr id="33794" name="Picture 2" descr="http://www.abcslim.ru/data/images/1%20(29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880320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www.abcslim.ru/data/images/1%20(38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12976"/>
            <a:ext cx="264147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://www.abcslim.ru/data/images/1%20(12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484784"/>
            <a:ext cx="2228850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http://www.abcslim.ru/data/images/1%20(7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683249"/>
            <a:ext cx="3810000" cy="2174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http://stat20.privet.ru/lr/0b25c332043fb91a2ad3643ce42d9e1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276872"/>
            <a:ext cx="2160241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Задача 8 – преодолеть упрямство.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28800"/>
            <a:ext cx="4402832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Повышенная возбуждаемость и раздражительность у подростков – часто не что иное как реакция организма на нарушение фосфорно-кальциевого обмена. Вот почему в меню тинэйджеров должны присутствовать продукты, богатые фосфором и кальцием (рыба, молочные продукты, зелень).</a:t>
            </a:r>
          </a:p>
          <a:p>
            <a:endParaRPr lang="ru-RU" dirty="0"/>
          </a:p>
        </p:txBody>
      </p:sp>
      <p:pic>
        <p:nvPicPr>
          <p:cNvPr id="32772" name="Picture 4" descr="http://spinc.ru/wp-content/uploads/2013/08/rybalka-v-tur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168352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makroelement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3096344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http://my-znahar.com/wp-content/uploads/2012/12/Zachem-nuzhnyi-vitaminyi-gruppyi-V-dlya-vol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132856"/>
            <a:ext cx="2808312" cy="234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0"/>
            <a:ext cx="4762872" cy="1628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Задача 9 – преодолеть невнимательность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844824"/>
            <a:ext cx="4032448" cy="48245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В этом случае </a:t>
            </a:r>
            <a:r>
              <a:rPr lang="ru-RU" u="sng" dirty="0" smtClean="0">
                <a:solidFill>
                  <a:srgbClr val="002060"/>
                </a:solidFill>
              </a:rPr>
              <a:t>помогут витамины В и Е. </a:t>
            </a:r>
            <a:r>
              <a:rPr lang="ru-RU" dirty="0" smtClean="0"/>
              <a:t>Заправляйте салаты из овощей подсолнечным маслом</a:t>
            </a:r>
          </a:p>
          <a:p>
            <a:r>
              <a:rPr lang="ru-RU" dirty="0" smtClean="0"/>
              <a:t>Давайте </a:t>
            </a:r>
            <a:r>
              <a:rPr lang="ru-RU" dirty="0" err="1" smtClean="0"/>
              <a:t>свеже</a:t>
            </a:r>
            <a:r>
              <a:rPr lang="en-US" dirty="0" smtClean="0"/>
              <a:t> </a:t>
            </a:r>
            <a:r>
              <a:rPr lang="ru-RU" dirty="0" smtClean="0"/>
              <a:t>выжатый яблочно-морковный сок</a:t>
            </a:r>
            <a:r>
              <a:rPr lang="ru-RU" dirty="0" smtClean="0">
                <a:solidFill>
                  <a:srgbClr val="0070C0"/>
                </a:solidFill>
              </a:rPr>
              <a:t> ( </a:t>
            </a:r>
            <a:r>
              <a:rPr lang="ru-RU" u="sng" dirty="0" smtClean="0">
                <a:solidFill>
                  <a:srgbClr val="0070C0"/>
                </a:solidFill>
              </a:rPr>
              <a:t>вит.Е</a:t>
            </a:r>
            <a:r>
              <a:rPr lang="ru-RU" u="sng" dirty="0" smtClean="0"/>
              <a:t>)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>
                <a:solidFill>
                  <a:srgbClr val="0070C0"/>
                </a:solidFill>
                <a:hlinkClick r:id="rId3" tooltip="Где содержатся витамины"/>
              </a:rPr>
              <a:t>Витамины</a:t>
            </a:r>
            <a:r>
              <a:rPr lang="ru-RU" dirty="0" smtClean="0"/>
              <a:t> группы В есть в зерновом хлебе, зелени, сырах и бобовых.</a:t>
            </a:r>
          </a:p>
          <a:p>
            <a:endParaRPr lang="ru-RU" dirty="0"/>
          </a:p>
        </p:txBody>
      </p:sp>
      <p:pic>
        <p:nvPicPr>
          <p:cNvPr id="31746" name="Picture 2" descr="http://img13.imageshost.ru/img/2013/02/12/image_5119e67ad1f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4067944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forum.myjane.ru/album_pic.php?pic_id=476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56992"/>
            <a:ext cx="4752528" cy="3204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rmAutofit/>
          </a:bodyPr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— ЭТО ФУНДАМЕНТ ДЛЯ СЧАСТЬЯ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6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2895600"/>
            <a:ext cx="7315200" cy="3429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2362200" y="3657601"/>
            <a:ext cx="60960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3553" name="Picture 1" descr="C:\Users\Слава\Desktop\ozd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8244171" cy="3762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6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5698976" cy="86895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Возможные последствия неправильного питания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052736"/>
            <a:ext cx="5076056" cy="5073427"/>
          </a:xfrm>
        </p:spPr>
        <p:txBody>
          <a:bodyPr>
            <a:noAutofit/>
          </a:bodyPr>
          <a:lstStyle/>
          <a:p>
            <a:pPr fontAlgn="base"/>
            <a:r>
              <a:rPr lang="ru-RU" sz="1400" dirty="0" smtClean="0"/>
              <a:t>Ненадлежащие </a:t>
            </a:r>
            <a:r>
              <a:rPr lang="ru-RU" sz="1400" dirty="0"/>
              <a:t>пищевые привычки и постоянно нарушаемые правила </a:t>
            </a:r>
            <a:r>
              <a:rPr lang="ru-RU" sz="1400" b="1" dirty="0">
                <a:hlinkClick r:id="rId2"/>
              </a:rPr>
              <a:t>здорового </a:t>
            </a:r>
            <a:r>
              <a:rPr lang="ru-RU" sz="1400" b="1" dirty="0" err="1">
                <a:hlinkClick r:id="rId2"/>
              </a:rPr>
              <a:t>питания</a:t>
            </a:r>
            <a:r>
              <a:rPr lang="ru-RU" sz="1400" dirty="0" err="1"/>
              <a:t>увеличивают</a:t>
            </a:r>
            <a:r>
              <a:rPr lang="ru-RU" sz="1400" dirty="0"/>
              <a:t> рис и частоту хронических заболеваний среди подростков. Серьезную обеспокоенность вызывает увеличение уровня ожирения и связанных с ожирением заболеваний, таких как </a:t>
            </a:r>
            <a:r>
              <a:rPr lang="ru-RU" sz="1400" b="1" dirty="0">
                <a:hlinkClick r:id="rId3"/>
              </a:rPr>
              <a:t>сахарный диабет</a:t>
            </a:r>
            <a:r>
              <a:rPr lang="ru-RU" sz="1400" dirty="0"/>
              <a:t> и </a:t>
            </a:r>
            <a:r>
              <a:rPr lang="ru-RU" sz="1400" dirty="0" err="1"/>
              <a:t>сердечно-сосудистые</a:t>
            </a:r>
            <a:r>
              <a:rPr lang="ru-RU" sz="1400" dirty="0"/>
              <a:t> заболевания. А, например, рацион с недостаточным поступлением железа увеличивает частоту железодефицитной анемии.</a:t>
            </a:r>
          </a:p>
          <a:p>
            <a:pPr fontAlgn="base"/>
            <a:r>
              <a:rPr lang="ru-RU" sz="1400" dirty="0"/>
              <a:t>Типичная диета подростка включает в себя сладкие газированные напитки, пиццу, чипсы и тому подобные продукты, и содержит недостаточное количество фруктов, овощей и продуктов из цельного зерна. Неправильное питание приводит к тому, что растущий организм не насыщается необходимыми питательными веществами, и это может вызвать следующие проблемы:</a:t>
            </a:r>
          </a:p>
          <a:p>
            <a:pPr fontAlgn="base"/>
            <a:r>
              <a:rPr lang="ru-RU" sz="1400" i="1" dirty="0"/>
              <a:t>Постоянное головокружение;</a:t>
            </a:r>
          </a:p>
          <a:p>
            <a:pPr fontAlgn="base"/>
            <a:r>
              <a:rPr lang="ru-RU" sz="1400" i="1" dirty="0"/>
              <a:t>Повышенная утомляемость;</a:t>
            </a:r>
          </a:p>
          <a:p>
            <a:pPr fontAlgn="base"/>
            <a:r>
              <a:rPr lang="ru-RU" sz="1400" i="1" dirty="0"/>
              <a:t>Ослабление иммунной системы;</a:t>
            </a:r>
          </a:p>
          <a:p>
            <a:pPr fontAlgn="base"/>
            <a:r>
              <a:rPr lang="ru-RU" sz="1400" i="1" dirty="0"/>
              <a:t>Разрушение зубов;</a:t>
            </a:r>
          </a:p>
          <a:p>
            <a:pPr fontAlgn="base"/>
            <a:r>
              <a:rPr lang="ru-RU" sz="1400" i="1" dirty="0"/>
              <a:t>Проблемы с суставами;</a:t>
            </a:r>
          </a:p>
          <a:p>
            <a:pPr fontAlgn="base"/>
            <a:r>
              <a:rPr lang="ru-RU" sz="1400" i="1" dirty="0"/>
              <a:t>Хрупкость костей, высокий риск переломов;</a:t>
            </a:r>
          </a:p>
          <a:p>
            <a:pPr fontAlgn="base"/>
            <a:r>
              <a:rPr lang="ru-RU" sz="1400" i="1" dirty="0"/>
              <a:t>Низкорослость;</a:t>
            </a:r>
          </a:p>
          <a:p>
            <a:pPr fontAlgn="base"/>
            <a:r>
              <a:rPr lang="ru-RU" sz="1400" i="1" dirty="0"/>
              <a:t>У девочек – нарушения менструального цикла.</a:t>
            </a:r>
          </a:p>
          <a:p>
            <a:endParaRPr lang="ru-RU" sz="1400" dirty="0"/>
          </a:p>
        </p:txBody>
      </p:sp>
      <p:pic>
        <p:nvPicPr>
          <p:cNvPr id="1030" name="Picture 6" descr="http://cellulita-net.ru/images/pit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2880320" cy="2520280"/>
          </a:xfrm>
          <a:prstGeom prst="rect">
            <a:avLst/>
          </a:prstGeom>
          <a:noFill/>
        </p:spPr>
      </p:pic>
      <p:pic>
        <p:nvPicPr>
          <p:cNvPr id="1032" name="Picture 8" descr="http://900igr.net/datas/fizkultura/Zdorovaja-pischa/0008-008-Posledstvija-nepravilnogo-pitani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24944"/>
            <a:ext cx="4104456" cy="3789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836713"/>
            <a:ext cx="4176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Уважаемый </a:t>
            </a:r>
            <a:r>
              <a:rPr lang="ru-RU" dirty="0"/>
              <a:t>подросток! Здоровое питание означает, что ты заботишься о получении правильного баланса всех питательных веществ, в которых твой организм нуждается каждый день. Сбалансированное питание включает в себя:</a:t>
            </a:r>
          </a:p>
          <a:p>
            <a:pPr fontAlgn="base"/>
            <a:r>
              <a:rPr lang="ru-RU" b="1" dirty="0">
                <a:hlinkClick r:id="rId2"/>
              </a:rPr>
              <a:t>Фрукты и овощи</a:t>
            </a:r>
            <a:r>
              <a:rPr lang="ru-RU" i="1" dirty="0"/>
              <a:t>;</a:t>
            </a:r>
          </a:p>
          <a:p>
            <a:pPr fontAlgn="base"/>
            <a:r>
              <a:rPr lang="ru-RU" i="1" dirty="0"/>
              <a:t>Обезжиренные или с низким содержанием жира молоко и молочные продукты;</a:t>
            </a:r>
          </a:p>
          <a:p>
            <a:pPr fontAlgn="base"/>
            <a:r>
              <a:rPr lang="ru-RU" i="1" dirty="0"/>
              <a:t>Нежирное мясо, птица, рыба, бобовые, яйца и орехи;</a:t>
            </a:r>
          </a:p>
          <a:p>
            <a:pPr fontAlgn="base"/>
            <a:r>
              <a:rPr lang="ru-RU" i="1" dirty="0"/>
              <a:t>Продукты из цельного зерна.</a:t>
            </a:r>
          </a:p>
          <a:p>
            <a:pPr fontAlgn="base"/>
            <a:r>
              <a:rPr lang="ru-RU" dirty="0"/>
              <a:t>Кроме того, это рацион с низким содержанием насыщенных и транс-жиров, холестерина, соли и сахара. А что еще необходимо твоему организму?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i="1" dirty="0" smtClean="0"/>
              <a:t>Общие рекомендации по питанию</a:t>
            </a:r>
            <a:endParaRPr lang="ru-RU" sz="4000" i="1" dirty="0"/>
          </a:p>
        </p:txBody>
      </p:sp>
      <p:pic>
        <p:nvPicPr>
          <p:cNvPr id="13314" name="Picture 2" descr="http://zolotoi-roman.com/wp-content/uploads/2013/01/grafika-z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10445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0192" y="188640"/>
            <a:ext cx="25922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Правильное питание для подростков</a:t>
            </a:r>
            <a:r>
              <a:rPr lang="ru-RU" dirty="0"/>
              <a:t> </a:t>
            </a:r>
            <a:r>
              <a:rPr lang="ru-RU" dirty="0" smtClean="0"/>
              <a:t>:-</a:t>
            </a:r>
          </a:p>
          <a:p>
            <a:r>
              <a:rPr lang="ru-RU" dirty="0" smtClean="0"/>
              <a:t>обязательно </a:t>
            </a:r>
            <a:r>
              <a:rPr lang="ru-RU" dirty="0"/>
              <a:t>должно состоять из продуктов животного происхождения  — мяса, птицы, рыбы, яиц и молока. Особенно внимательно за своим питанием нужно следить спортсменам, ведь организм нуждается в пополнении энергии, необходимой на рост и физические нагрузки. Составленные таблицы питания помогут подросткам подобрать необходимые продукты и их правильное соотношение.</a:t>
            </a:r>
          </a:p>
        </p:txBody>
      </p:sp>
      <p:pic>
        <p:nvPicPr>
          <p:cNvPr id="5122" name="Picture 2" descr="http://mediasubs.ru/group/uploads/um/umnyij-otdyih-lyubimyie-pritchi-i-aforizmyi/image2/y00MGUx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57175"/>
            <a:ext cx="5832648" cy="6412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568952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Ешь! правильно, и ты всегда будешь здоровым и красивым </a:t>
            </a:r>
            <a:endParaRPr lang="ru-RU" sz="2800" b="1" dirty="0"/>
          </a:p>
        </p:txBody>
      </p:sp>
      <p:pic>
        <p:nvPicPr>
          <p:cNvPr id="4098" name="Picture 2" descr="http://www.uaua.info/pictures/news/cropr_300x300/0029684_1375500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06489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Дерзайте!                                       Успехов вам, дорогие ребята!</a:t>
            </a:r>
            <a:endParaRPr lang="ru-RU" dirty="0"/>
          </a:p>
        </p:txBody>
      </p:sp>
      <p:pic>
        <p:nvPicPr>
          <p:cNvPr id="4" name="Picture 2" descr="Здоровое питание - Марина Юрьевна Горбаче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172199" cy="423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2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5867401"/>
          </a:xfr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sz="3600" dirty="0" smtClean="0"/>
              <a:t>В последние годы на фоне неблагоприятных показателей социально-экономического положения детей продолжает ухудшаться состояние их здоровья.                              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sz="2900" b="1" dirty="0" smtClean="0"/>
              <a:t> </a:t>
            </a:r>
            <a:r>
              <a:rPr lang="ru-RU" sz="3200" b="1" dirty="0" smtClean="0"/>
              <a:t>недостаток массы тела </a:t>
            </a:r>
            <a:r>
              <a:rPr lang="ru-RU" sz="3200" dirty="0" smtClean="0"/>
              <a:t>                                         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— 1412детей</a:t>
            </a:r>
            <a:r>
              <a:rPr lang="ru-RU" sz="3200" dirty="0" smtClean="0"/>
              <a:t>;</a:t>
            </a:r>
          </a:p>
          <a:p>
            <a:r>
              <a:rPr lang="ru-RU" sz="3200" b="1" dirty="0" smtClean="0"/>
              <a:t> анемия                                                                    </a:t>
            </a:r>
            <a:r>
              <a:rPr lang="ru-RU" sz="3200" dirty="0" smtClean="0"/>
              <a:t>— 522ребенка;</a:t>
            </a:r>
          </a:p>
          <a:p>
            <a:r>
              <a:rPr lang="ru-RU" sz="3200" b="1" dirty="0" smtClean="0"/>
              <a:t> ожирение                                                                </a:t>
            </a:r>
            <a:r>
              <a:rPr lang="ru-RU" sz="3200" dirty="0" smtClean="0"/>
              <a:t>— 3024ребенка;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/>
              <a:t>болезни органов пищеварения                             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— 4634ребенка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/>
              <a:t>болезни кожи, подкожно-жировой клетчатки   </a:t>
            </a:r>
            <a:r>
              <a:rPr lang="ru-RU" sz="3200" dirty="0" smtClean="0"/>
              <a:t>— 1813детей;</a:t>
            </a:r>
          </a:p>
          <a:p>
            <a:r>
              <a:rPr lang="ru-RU" sz="3200" b="1" dirty="0" smtClean="0"/>
              <a:t> сахарный диабет                                                          </a:t>
            </a:r>
            <a:r>
              <a:rPr lang="ru-RU" sz="3200" dirty="0" smtClean="0"/>
              <a:t>— 138 детей. 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7116763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Наиболее распространенные заболевания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детей 15-17 лет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Заболевания                       Количество в %</a:t>
            </a:r>
            <a:endParaRPr lang="ru-RU" dirty="0" smtClean="0"/>
          </a:p>
          <a:p>
            <a:r>
              <a:rPr lang="ru-RU" dirty="0" smtClean="0"/>
              <a:t>Органов дыхания                                 </a:t>
            </a:r>
            <a:r>
              <a:rPr lang="ru-RU" b="1" dirty="0" smtClean="0"/>
              <a:t>36</a:t>
            </a:r>
            <a:endParaRPr lang="ru-RU" dirty="0" smtClean="0"/>
          </a:p>
          <a:p>
            <a:r>
              <a:rPr lang="ru-RU" dirty="0" smtClean="0"/>
              <a:t>Органов пищеварения и кожи           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46</a:t>
            </a:r>
            <a:endParaRPr lang="ru-RU" dirty="0" smtClean="0"/>
          </a:p>
          <a:p>
            <a:r>
              <a:rPr lang="ru-RU" dirty="0" smtClean="0"/>
              <a:t>Костно-мышечной системы                  </a:t>
            </a:r>
            <a:r>
              <a:rPr lang="ru-RU" b="1" dirty="0" smtClean="0"/>
              <a:t>10</a:t>
            </a:r>
            <a:endParaRPr lang="ru-RU" dirty="0" smtClean="0"/>
          </a:p>
          <a:p>
            <a:r>
              <a:rPr lang="ru-RU" dirty="0" smtClean="0"/>
              <a:t>Остальные заболевания                         </a:t>
            </a:r>
            <a:r>
              <a:rPr lang="ru-RU" b="1" dirty="0" smtClean="0"/>
              <a:t>8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Рост заболеваемости детей </a:t>
            </a:r>
            <a:r>
              <a:rPr lang="ru-RU" dirty="0" smtClean="0"/>
              <a:t>напрямую связан с неполноценным  питанием, гиповитаминозами, химическими загрязнениями окружающей среды, отсутствием навыков и привычек здорового образа жизни.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5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ВАЖНОСТЬ В ПОДРОСТКОВОМ ВОЗРАСТЕ ПРАВИЛЬНО ПИТАТЬСЯ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Подзаголовок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Неправильное питание в детском и подростковом возрасте может привести к серьёзным нарушениям жизнедеятельности организма:-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к расстройствам пищеварения,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 сердечно- сосудистой  системы,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 высшей нервной деятельности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Рационально сбалансированное  питание детей является одним из важнейших факторов формирования здоровья нации. </a:t>
            </a:r>
            <a:br>
              <a:rPr lang="ru-RU" dirty="0" smtClean="0"/>
            </a:br>
            <a:r>
              <a:rPr lang="ru-RU" dirty="0" smtClean="0"/>
              <a:t>Учебная деятельность предъявляет  к организму учащегося повышенные требования , связанные с большим расходом энергии.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Второй этап подросткового возраста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124744"/>
            <a:ext cx="4402832" cy="5001419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14-16 лет начинается активное формирование желез внутренней секреции и гормональная перестройка. Часто это приводит к появлению угревой сыпи — </a:t>
            </a:r>
            <a:r>
              <a:rPr lang="ru-RU" sz="2000" dirty="0" err="1" smtClean="0"/>
              <a:t>акне</a:t>
            </a:r>
            <a:r>
              <a:rPr lang="ru-RU" sz="2000" dirty="0" smtClean="0"/>
              <a:t>. Усугубляет положение активное употребление жирной пищи, поэтому питание подростков не должно содержать много жиров. Но совсем исключать жиры не стоит! В рационе должны быть «полезные» жиры — растительные масла, скажем, или жирная рыба. А вот употребление жирной жареной пищи и животных жиров нужно сократить.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9698" name="Picture 2" descr="http://www.mastersoul.ru/p/N1345557652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2088232" cy="1944216"/>
          </a:xfrm>
          <a:prstGeom prst="rect">
            <a:avLst/>
          </a:prstGeom>
          <a:noFill/>
        </p:spPr>
      </p:pic>
      <p:pic>
        <p:nvPicPr>
          <p:cNvPr id="29700" name="Picture 4" descr="http://www.kp.ru/f/4/image/30/72/237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2952328" cy="216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Третий этап подросткового возраста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268760"/>
            <a:ext cx="4104456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возрасте 17-18 лет организм подростка уже практически завершает «переход к взрослой стадии», но на питание подростков в этом возрасте все еще нужно обращать особое внимание. Для радикального изменения рациона время еще не пришло. То же касается и жестких диет.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6" descr="http://img.huyandex.com/FilesPics/huyandex/1188/000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41576"/>
            <a:ext cx="3024336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http://sphotos-c.ak.fbcdn.net/hphotos-ak-snc6/c28.0.403.403/p403x403/252548_10151150387143555_206022458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902471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правила здорового питания подростков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00200"/>
            <a:ext cx="468052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Правильное питание подростков должно быть регулярным и сбалансированным. Некоторые подростки пренебрегают завтраком, а то и обедом, наедаясь вечером за целый день. Так делать категорически нельзя! Обязательно нужны завтрак (25% дневного рациона), обед (35-40%), полдник (15%) и легкий ужин (20-25%). Желательно, чтобы на завтрак и обед подросток ел горячие блюдо.</a:t>
            </a:r>
            <a:endParaRPr lang="ru-RU" dirty="0"/>
          </a:p>
        </p:txBody>
      </p:sp>
      <p:pic>
        <p:nvPicPr>
          <p:cNvPr id="28674" name="Picture 2" descr="http://roghdenierebenka.ru/books/item/f00/s00/z0000005/pic/000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2808312" cy="2232248"/>
          </a:xfrm>
          <a:prstGeom prst="rect">
            <a:avLst/>
          </a:prstGeom>
          <a:noFill/>
        </p:spPr>
      </p:pic>
      <p:pic>
        <p:nvPicPr>
          <p:cNvPr id="28676" name="Picture 4" descr="http://image2.yell.ru/responses/6/5/4/r_0_ah0gq8e7n7jji28pe8v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410445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 сбалансированного питания подростка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/>
          <a:lstStyle/>
          <a:p>
            <a:r>
              <a:rPr lang="ru-RU" dirty="0" smtClean="0"/>
              <a:t>Для интенсивного роста  и развития организма подростка необходимы: </a:t>
            </a:r>
          </a:p>
          <a:p>
            <a:r>
              <a:rPr lang="ru-RU" u="sng" dirty="0" smtClean="0"/>
              <a:t>Энергия          и</a:t>
            </a:r>
          </a:p>
          <a:p>
            <a:r>
              <a:rPr lang="ru-RU" u="sng" dirty="0" smtClean="0"/>
              <a:t>Строительный материал.</a:t>
            </a:r>
          </a:p>
          <a:p>
            <a:endParaRPr lang="ru-RU" u="sng" dirty="0"/>
          </a:p>
        </p:txBody>
      </p:sp>
      <p:pic>
        <p:nvPicPr>
          <p:cNvPr id="4" name="Picture 6" descr="http://wiki.obr55.ru/images/archive/3/35/20101220081819%21Papa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68052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860</Words>
  <Application>Microsoft Office PowerPoint</Application>
  <PresentationFormat>Экран (4:3)</PresentationFormat>
  <Paragraphs>85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Правильное питание подростков – здоровое будущее нашей страны.</vt:lpstr>
      <vt:lpstr>ЗДОРОВЬЕ — ЭТО ФУНДАМЕНТ ДЛЯ СЧАСТЬЯ и успеха </vt:lpstr>
      <vt:lpstr>Презентация PowerPoint</vt:lpstr>
      <vt:lpstr>Презентация PowerPoint</vt:lpstr>
      <vt:lpstr> ВАЖНОСТЬ В ПОДРОСТКОВОМ ВОЗРАСТЕ ПРАВИЛЬНО ПИТАТЬСЯ </vt:lpstr>
      <vt:lpstr>Второй этап подросткового возраста</vt:lpstr>
      <vt:lpstr>Третий этап подросткового возраста</vt:lpstr>
      <vt:lpstr>Основные правила здорового питания подростков</vt:lpstr>
      <vt:lpstr>Основа сбалансированного питания подростка</vt:lpstr>
      <vt:lpstr>Полезная пища, для ума и тела!</vt:lpstr>
      <vt:lpstr>Задача 4 - укрепить кости</vt:lpstr>
      <vt:lpstr>Презентация PowerPoint</vt:lpstr>
      <vt:lpstr>Задача 5 – успокоить</vt:lpstr>
      <vt:lpstr>Задача 2 – подкинуть «стройматериал» для гормонов и ферментов.</vt:lpstr>
      <vt:lpstr>Задача 3 – поддержать иммунитет</vt:lpstr>
      <vt:lpstr>Задача 6 – улучшить память</vt:lpstr>
      <vt:lpstr>Задача 7 – хорошо выглядеть</vt:lpstr>
      <vt:lpstr>Задача 8 – преодолеть упрямство.</vt:lpstr>
      <vt:lpstr>Задача 9 – преодолеть невнимательность</vt:lpstr>
      <vt:lpstr>Возможные последствия неправильного питания </vt:lpstr>
      <vt:lpstr>Презентация PowerPoint</vt:lpstr>
      <vt:lpstr>Презентация PowerPoint</vt:lpstr>
      <vt:lpstr>Презентация PowerPoint</vt:lpstr>
      <vt:lpstr>                   Дерзайте!                                       Успехов вам, дорогие ребята!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 для подростков – основа здоровья</dc:title>
  <dc:creator>Домашний</dc:creator>
  <cp:lastModifiedBy>User</cp:lastModifiedBy>
  <cp:revision>88</cp:revision>
  <dcterms:created xsi:type="dcterms:W3CDTF">2014-03-04T17:23:42Z</dcterms:created>
  <dcterms:modified xsi:type="dcterms:W3CDTF">2023-04-12T09:24:48Z</dcterms:modified>
</cp:coreProperties>
</file>